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3"/>
  </p:notesMasterIdLst>
  <p:sldIdLst>
    <p:sldId id="256" r:id="rId4"/>
    <p:sldId id="433" r:id="rId5"/>
    <p:sldId id="436" r:id="rId6"/>
    <p:sldId id="479" r:id="rId7"/>
    <p:sldId id="480" r:id="rId8"/>
    <p:sldId id="481" r:id="rId9"/>
    <p:sldId id="437" r:id="rId10"/>
    <p:sldId id="478" r:id="rId11"/>
    <p:sldId id="477" r:id="rId12"/>
    <p:sldId id="476" r:id="rId13"/>
    <p:sldId id="482" r:id="rId14"/>
    <p:sldId id="483" r:id="rId15"/>
    <p:sldId id="485" r:id="rId16"/>
    <p:sldId id="486" r:id="rId17"/>
    <p:sldId id="484" r:id="rId18"/>
    <p:sldId id="459" r:id="rId19"/>
    <p:sldId id="460" r:id="rId20"/>
    <p:sldId id="487" r:id="rId21"/>
    <p:sldId id="488" r:id="rId22"/>
    <p:sldId id="489" r:id="rId23"/>
    <p:sldId id="492" r:id="rId24"/>
    <p:sldId id="490" r:id="rId25"/>
    <p:sldId id="491" r:id="rId26"/>
    <p:sldId id="493" r:id="rId27"/>
    <p:sldId id="495" r:id="rId28"/>
    <p:sldId id="494" r:id="rId29"/>
    <p:sldId id="496" r:id="rId30"/>
    <p:sldId id="497" r:id="rId31"/>
    <p:sldId id="498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0"/>
    <p:sldId id="270" r:id="rId41"/>
    <p:sldId id="262" r:id="rId4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3E9"/>
    <a:srgbClr val="98DFBB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94" autoAdjust="0"/>
  </p:normalViewPr>
  <p:slideViewPr>
    <p:cSldViewPr>
      <p:cViewPr varScale="1">
        <p:scale>
          <a:sx n="131" d="100"/>
          <a:sy n="131" d="100"/>
        </p:scale>
        <p:origin x="1044" y="10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635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95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21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805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0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704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49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86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98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69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947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08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330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99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36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2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27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08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70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74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41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966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745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91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38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492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45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29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78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189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168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39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2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08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05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96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3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5" r:id="rId3"/>
    <p:sldLayoutId id="2147483687" r:id="rId4"/>
    <p:sldLayoutId id="214748368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hyperlink" Target="https://biz.chosun.com/site/data/html_dir/2020/09/29/2020092903142.html" TargetMode="Externa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koreascience.or.kr/article/JAKO202010163509916.pdf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0464" y="2918646"/>
            <a:ext cx="5220072" cy="1080120"/>
          </a:xfrm>
        </p:spPr>
        <p:txBody>
          <a:bodyPr/>
          <a:lstStyle/>
          <a:p>
            <a:pPr lvl="0"/>
            <a:r>
              <a:rPr lang="en-US" altLang="ko-KR" dirty="0" err="1"/>
              <a:t>Tensorflow</a:t>
            </a:r>
            <a:r>
              <a:rPr lang="ko-KR" altLang="en-US" dirty="0"/>
              <a:t> </a:t>
            </a:r>
            <a:r>
              <a:rPr lang="en-US" altLang="ko-KR" dirty="0"/>
              <a:t>Tutorial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en-US" altLang="ko-KR" sz="2500" dirty="0"/>
              <a:t>- Image -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88759B-2982-4588-9818-03E7BB8E5F06}"/>
              </a:ext>
            </a:extLst>
          </p:cNvPr>
          <p:cNvSpPr txBox="1"/>
          <p:nvPr/>
        </p:nvSpPr>
        <p:spPr>
          <a:xfrm>
            <a:off x="7308304" y="444395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/>
              <a:t>Minsu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Jeong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전이 학습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3383E3A-B9A0-4732-B299-505FDD5FC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544BF0-C891-4FCC-8E4C-09F03E206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5" y="1137568"/>
            <a:ext cx="6275983" cy="5700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2A8ABE-CE1E-4E63-935B-30D81DFB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787898"/>
            <a:ext cx="6300192" cy="30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8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전이 학습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3383E3A-B9A0-4732-B299-505FDD5FC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C04F9E-A627-48D4-96A2-3A0EA084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47" y="1293658"/>
            <a:ext cx="3264731" cy="32647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EAEF8E-1501-41F0-A9EC-69E209FA4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436" y="1264398"/>
            <a:ext cx="3456384" cy="34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4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전이 학습 결과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3383E3A-B9A0-4732-B299-505FDD5FC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2FE18C-EEED-4067-AE64-756B5376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2246070"/>
            <a:ext cx="4031880" cy="1395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D4AD8F-DFDB-4E1D-A3A7-8F0CEF230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618" y="1297783"/>
            <a:ext cx="3095698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8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전이 학습 적용 사례 </a:t>
            </a:r>
            <a:r>
              <a:rPr lang="en-US" altLang="ko-KR" dirty="0"/>
              <a:t>– </a:t>
            </a:r>
            <a:r>
              <a:rPr lang="ko-KR" altLang="en-US" dirty="0" err="1"/>
              <a:t>티처블</a:t>
            </a:r>
            <a:r>
              <a:rPr lang="ko-KR" altLang="en-US" dirty="0"/>
              <a:t> 머신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3383E3A-B9A0-4732-B299-505FDD5FC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7FED1E-0993-45D1-99D4-773AC4E3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91630"/>
            <a:ext cx="4285167" cy="4897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30BB4A-778A-4BF5-9A20-88789E8D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905" y="2485420"/>
            <a:ext cx="5811061" cy="145752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901B76D-AAB2-406B-961B-FEA56237AAC0}"/>
              </a:ext>
            </a:extLst>
          </p:cNvPr>
          <p:cNvCxnSpPr>
            <a:cxnSpLocks/>
          </p:cNvCxnSpPr>
          <p:nvPr/>
        </p:nvCxnSpPr>
        <p:spPr>
          <a:xfrm>
            <a:off x="1691680" y="2715766"/>
            <a:ext cx="496855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262884-887B-4A32-8705-B10D3E4E4EBD}"/>
              </a:ext>
            </a:extLst>
          </p:cNvPr>
          <p:cNvSpPr txBox="1"/>
          <p:nvPr/>
        </p:nvSpPr>
        <p:spPr>
          <a:xfrm>
            <a:off x="5364088" y="4929432"/>
            <a:ext cx="39696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 </a:t>
            </a:r>
            <a:r>
              <a:rPr lang="ko-KR" altLang="en-US" sz="800" dirty="0"/>
              <a:t>https://biz.chosun.com/site/data/html_dir/2020/09/29/2020092903142.html</a:t>
            </a:r>
          </a:p>
        </p:txBody>
      </p:sp>
    </p:spTree>
    <p:extLst>
      <p:ext uri="{BB962C8B-B14F-4D97-AF65-F5344CB8AC3E}">
        <p14:creationId xmlns:p14="http://schemas.microsoft.com/office/powerpoint/2010/main" val="400697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전이 학습 적용 사례 </a:t>
            </a:r>
            <a:r>
              <a:rPr lang="en-US" altLang="ko-KR" dirty="0"/>
              <a:t>– </a:t>
            </a:r>
            <a:r>
              <a:rPr lang="ko-KR" altLang="en-US" dirty="0" err="1"/>
              <a:t>티처블</a:t>
            </a:r>
            <a:r>
              <a:rPr lang="ko-KR" altLang="en-US" dirty="0"/>
              <a:t> 머신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3383E3A-B9A0-4732-B299-505FDD5FC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pic>
        <p:nvPicPr>
          <p:cNvPr id="6" name="그림 5" descr="텍스트, 실내, 스크린샷, 다른이(가) 표시된 사진&#10;&#10;자동 생성된 설명">
            <a:extLst>
              <a:ext uri="{FF2B5EF4-FFF2-40B4-BE49-F238E27FC236}">
                <a16:creationId xmlns:a16="http://schemas.microsoft.com/office/drawing/2014/main" id="{A32A083D-5F29-43DE-89BD-C0BF4AD13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0" y="987574"/>
            <a:ext cx="7276388" cy="3788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7E54D9-E9B9-4CF1-B4C6-AE13B5A80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21818"/>
            <a:ext cx="5656528" cy="356249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3E24EB1-DF7F-40CD-9F89-F15CC5BD6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52" y="1033666"/>
            <a:ext cx="4536504" cy="3746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249FEA-78BA-4988-A7EF-5DB7DD3F2B66}"/>
              </a:ext>
            </a:extLst>
          </p:cNvPr>
          <p:cNvSpPr txBox="1"/>
          <p:nvPr/>
        </p:nvSpPr>
        <p:spPr>
          <a:xfrm>
            <a:off x="7236296" y="4931164"/>
            <a:ext cx="2025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 </a:t>
            </a:r>
            <a:r>
              <a:rPr lang="ko-KR" altLang="en-US" sz="800" dirty="0"/>
              <a:t>https://jamjamzo.tistory.com/m/73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D57A627-0868-40E4-983C-83F663E49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56" y="946742"/>
            <a:ext cx="5805496" cy="3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전이 학습 적용 사례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3383E3A-B9A0-4732-B299-505FDD5FC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36DC80-9428-42A1-9A57-D2DEFA0BC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919" y="1531343"/>
            <a:ext cx="3134162" cy="933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EDFCA1-ED0A-460B-B75C-135531637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814957"/>
            <a:ext cx="5925377" cy="116221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4FB5339-003F-4BB0-A72E-1E5AF6B238A6}"/>
              </a:ext>
            </a:extLst>
          </p:cNvPr>
          <p:cNvCxnSpPr>
            <a:cxnSpLocks/>
          </p:cNvCxnSpPr>
          <p:nvPr/>
        </p:nvCxnSpPr>
        <p:spPr>
          <a:xfrm>
            <a:off x="4510352" y="3041065"/>
            <a:ext cx="27408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5D69DD-E2B9-4961-9560-523F04453CED}"/>
              </a:ext>
            </a:extLst>
          </p:cNvPr>
          <p:cNvCxnSpPr>
            <a:cxnSpLocks/>
          </p:cNvCxnSpPr>
          <p:nvPr/>
        </p:nvCxnSpPr>
        <p:spPr>
          <a:xfrm>
            <a:off x="1547664" y="3329097"/>
            <a:ext cx="404737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AC9340-AF1E-44AE-826F-E069A1E2EDAB}"/>
              </a:ext>
            </a:extLst>
          </p:cNvPr>
          <p:cNvSpPr txBox="1"/>
          <p:nvPr/>
        </p:nvSpPr>
        <p:spPr>
          <a:xfrm>
            <a:off x="3598952" y="4928056"/>
            <a:ext cx="58418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 </a:t>
            </a:r>
            <a:r>
              <a:rPr lang="ko-KR" altLang="en-US" sz="800" dirty="0">
                <a:hlinkClick r:id="rId5"/>
              </a:rPr>
              <a:t>https://biz.chosun.com/site/data/html_dir/2020/09/29/2020092903142.html</a:t>
            </a:r>
            <a:r>
              <a:rPr lang="en-US" altLang="ko-KR" sz="800" dirty="0"/>
              <a:t>, https://newsroom.koscom.co.kr/26062</a:t>
            </a:r>
            <a:endParaRPr lang="ko-KR" altLang="en-US" sz="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499A9C3-AB61-41DF-B937-565788B1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26" y="1423828"/>
            <a:ext cx="7724619" cy="2751554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C5DEC8-1729-461A-BF08-4CA95F33927A}"/>
              </a:ext>
            </a:extLst>
          </p:cNvPr>
          <p:cNvCxnSpPr>
            <a:cxnSpLocks/>
          </p:cNvCxnSpPr>
          <p:nvPr/>
        </p:nvCxnSpPr>
        <p:spPr>
          <a:xfrm>
            <a:off x="2335187" y="2571750"/>
            <a:ext cx="230882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B43BBB-1F0B-43D6-8BAD-252D8ECC8E1B}"/>
              </a:ext>
            </a:extLst>
          </p:cNvPr>
          <p:cNvCxnSpPr>
            <a:cxnSpLocks/>
          </p:cNvCxnSpPr>
          <p:nvPr/>
        </p:nvCxnSpPr>
        <p:spPr>
          <a:xfrm>
            <a:off x="5595037" y="2552700"/>
            <a:ext cx="14252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3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9992" y="2334962"/>
            <a:ext cx="3096344" cy="473576"/>
          </a:xfrm>
        </p:spPr>
        <p:txBody>
          <a:bodyPr/>
          <a:lstStyle/>
          <a:p>
            <a:r>
              <a:rPr lang="ko-KR" altLang="en-US" dirty="0"/>
              <a:t>데이터 증강</a:t>
            </a:r>
          </a:p>
        </p:txBody>
      </p:sp>
    </p:spTree>
    <p:extLst>
      <p:ext uri="{BB962C8B-B14F-4D97-AF65-F5344CB8AC3E}">
        <p14:creationId xmlns:p14="http://schemas.microsoft.com/office/powerpoint/2010/main" val="68597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데이터 증강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증강이란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569-81FA-464E-BBD5-232C1D84C5C0}"/>
              </a:ext>
            </a:extLst>
          </p:cNvPr>
          <p:cNvSpPr txBox="1"/>
          <p:nvPr/>
        </p:nvSpPr>
        <p:spPr>
          <a:xfrm>
            <a:off x="1219064" y="1954992"/>
            <a:ext cx="6696744" cy="611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“</a:t>
            </a:r>
            <a:r>
              <a:rPr lang="ko-KR" altLang="en-US" sz="2000" dirty="0"/>
              <a:t>적은 양의 데이터를 바탕으로 데이터의 양을 늘리는 기술</a:t>
            </a:r>
            <a:r>
              <a:rPr lang="en-US" altLang="ko-KR" sz="2000" dirty="0"/>
              <a:t>”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3E44D-3251-4D91-8B42-7E02F6D3947F}"/>
              </a:ext>
            </a:extLst>
          </p:cNvPr>
          <p:cNvSpPr txBox="1"/>
          <p:nvPr/>
        </p:nvSpPr>
        <p:spPr>
          <a:xfrm>
            <a:off x="580188" y="3534372"/>
            <a:ext cx="8537512" cy="55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/>
              <a:t>“</a:t>
            </a:r>
            <a:r>
              <a:rPr lang="ko-KR" altLang="en-US" sz="1800" dirty="0"/>
              <a:t>데이터 양을 늘리기 위해 원본에 각종 변환을 적용하여 개수를 증강시키는 기법</a:t>
            </a:r>
            <a:r>
              <a:rPr lang="en-US" altLang="ko-KR" sz="1800" dirty="0"/>
              <a:t>”</a:t>
            </a:r>
            <a:endParaRPr lang="ko-KR" altLang="en-US" sz="1800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2C3F138-013C-4D4C-B8F0-EED8C6DACD95}"/>
              </a:ext>
            </a:extLst>
          </p:cNvPr>
          <p:cNvSpPr/>
          <p:nvPr/>
        </p:nvSpPr>
        <p:spPr>
          <a:xfrm>
            <a:off x="4283968" y="2725995"/>
            <a:ext cx="576064" cy="74659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8E3F3-1A49-4691-89BD-782CDF1523CB}"/>
              </a:ext>
            </a:extLst>
          </p:cNvPr>
          <p:cNvSpPr txBox="1"/>
          <p:nvPr/>
        </p:nvSpPr>
        <p:spPr>
          <a:xfrm>
            <a:off x="3563888" y="987574"/>
            <a:ext cx="2160240" cy="55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/>
              <a:t>Data Augmentation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89324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데이터 증강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증강 기법들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DF25C-9B9B-4ADB-8010-42E9C483790B}"/>
              </a:ext>
            </a:extLst>
          </p:cNvPr>
          <p:cNvSpPr txBox="1"/>
          <p:nvPr/>
        </p:nvSpPr>
        <p:spPr>
          <a:xfrm>
            <a:off x="2123728" y="1419622"/>
            <a:ext cx="54170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픽셀 단위 변환</a:t>
            </a:r>
            <a:r>
              <a:rPr lang="en-US" altLang="ko-KR" dirty="0"/>
              <a:t>(Pixel-Level transforms)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- Blur: Gaussian Blur, Motion Blur, Median Blur, …</a:t>
            </a:r>
          </a:p>
          <a:p>
            <a:r>
              <a:rPr lang="en-US" altLang="ko-KR" dirty="0"/>
              <a:t>  - Noise: ISO Noise, Gauss Noise, …</a:t>
            </a:r>
          </a:p>
          <a:p>
            <a:r>
              <a:rPr lang="en-US" altLang="ko-KR" dirty="0"/>
              <a:t>  - Image Compression, </a:t>
            </a:r>
            <a:r>
              <a:rPr lang="en-US" altLang="ko-KR" dirty="0" err="1"/>
              <a:t>RandomContrast</a:t>
            </a:r>
            <a:r>
              <a:rPr lang="en-US" altLang="ko-KR" dirty="0"/>
              <a:t>, …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31105-5A3A-41B2-A447-03FECB93A2EA}"/>
              </a:ext>
            </a:extLst>
          </p:cNvPr>
          <p:cNvSpPr txBox="1"/>
          <p:nvPr/>
        </p:nvSpPr>
        <p:spPr>
          <a:xfrm>
            <a:off x="2123728" y="3229114"/>
            <a:ext cx="44037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공간 단위 변환</a:t>
            </a:r>
            <a:r>
              <a:rPr lang="en-US" altLang="ko-KR" dirty="0"/>
              <a:t>(Spatial-Level transform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- Flip: Vertical, Horizontal Flip </a:t>
            </a:r>
          </a:p>
          <a:p>
            <a:r>
              <a:rPr lang="en-US" altLang="ko-KR" dirty="0"/>
              <a:t>  - Rotation: </a:t>
            </a:r>
            <a:r>
              <a:rPr lang="en-US" altLang="ko-KR" dirty="0" err="1"/>
              <a:t>ShiftScaleRotate</a:t>
            </a:r>
            <a:endParaRPr lang="en-US" altLang="ko-KR" dirty="0"/>
          </a:p>
          <a:p>
            <a:r>
              <a:rPr lang="en-US" altLang="ko-KR" dirty="0"/>
              <a:t>  - Crop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189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데이터 증강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증강 실험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02B2A0-8024-4B66-B1D4-0B0EFEDE9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9621"/>
            <a:ext cx="2808312" cy="32841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A1BE03-A079-4F25-B708-1814A584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091170"/>
            <a:ext cx="3315918" cy="394110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5DEF582-8957-495B-9FBD-84785BD046D0}"/>
              </a:ext>
            </a:extLst>
          </p:cNvPr>
          <p:cNvSpPr/>
          <p:nvPr/>
        </p:nvSpPr>
        <p:spPr>
          <a:xfrm>
            <a:off x="4056174" y="2738966"/>
            <a:ext cx="720080" cy="5040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4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E8CAA3-1505-4E32-8EC8-556CB05BDE42}"/>
              </a:ext>
            </a:extLst>
          </p:cNvPr>
          <p:cNvSpPr txBox="1"/>
          <p:nvPr/>
        </p:nvSpPr>
        <p:spPr>
          <a:xfrm>
            <a:off x="3923928" y="987574"/>
            <a:ext cx="1656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Tutorial</a:t>
            </a:r>
            <a:endParaRPr lang="ko-KR" altLang="en-US" sz="25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32B71-5B18-4C1B-B33A-0FF74C8E65A2}"/>
              </a:ext>
            </a:extLst>
          </p:cNvPr>
          <p:cNvSpPr txBox="1"/>
          <p:nvPr/>
        </p:nvSpPr>
        <p:spPr>
          <a:xfrm>
            <a:off x="3347864" y="1683054"/>
            <a:ext cx="372641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TF Hub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사용한 전이 학습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증강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분절화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20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데이터 증강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증강 실험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7A3A03-51AD-4B4D-A561-4BA2EEDB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563638"/>
            <a:ext cx="3667637" cy="2619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EB2328-D69A-4E5A-986D-5755D3AA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563638"/>
            <a:ext cx="2952328" cy="281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2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데이터 증강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증강 실험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EE6D38-1EEF-4565-8150-68A2CA07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63638"/>
            <a:ext cx="3873555" cy="2814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BEE188-3BFD-4CAF-BDD9-461F1F443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895" y="1612513"/>
            <a:ext cx="3673524" cy="27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7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데이터 증강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증강 실험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1D4D3E-B38B-47B2-8E9F-0B09EECE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82834"/>
            <a:ext cx="4088480" cy="25442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334E10-7F8C-4ADB-B9AE-55215D90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476785"/>
            <a:ext cx="2825316" cy="29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4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데이터 증강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증강 적용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FA25E-88CB-4FF2-946A-C69E076C00E8}"/>
              </a:ext>
            </a:extLst>
          </p:cNvPr>
          <p:cNvSpPr txBox="1"/>
          <p:nvPr/>
        </p:nvSpPr>
        <p:spPr>
          <a:xfrm>
            <a:off x="539552" y="1986940"/>
            <a:ext cx="35283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1. </a:t>
            </a:r>
            <a:r>
              <a:rPr lang="ko-KR" altLang="en-US" sz="1500" dirty="0" err="1"/>
              <a:t>전처리</a:t>
            </a:r>
            <a:r>
              <a:rPr lang="ko-KR" altLang="en-US" sz="1500" dirty="0"/>
              <a:t> 레이어를 모델의 일부로 포함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CD44B-CFE6-4DAE-ACD7-8E4DECFCCFA8}"/>
              </a:ext>
            </a:extLst>
          </p:cNvPr>
          <p:cNvSpPr txBox="1"/>
          <p:nvPr/>
        </p:nvSpPr>
        <p:spPr>
          <a:xfrm>
            <a:off x="5436096" y="1986939"/>
            <a:ext cx="29523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 Dataset</a:t>
            </a:r>
            <a:r>
              <a:rPr lang="ko-KR" altLang="en-US" sz="1500" dirty="0"/>
              <a:t>에 </a:t>
            </a:r>
            <a:r>
              <a:rPr lang="ko-KR" altLang="en-US" sz="1500" dirty="0" err="1"/>
              <a:t>전처리</a:t>
            </a:r>
            <a:r>
              <a:rPr lang="ko-KR" altLang="en-US" sz="1500" dirty="0"/>
              <a:t> 레이어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10854-C5DA-432D-961C-216DE96D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602310"/>
            <a:ext cx="3960440" cy="11410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5C6BA8-98B5-4733-ACB6-B528822E3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102" y="2787774"/>
            <a:ext cx="4456710" cy="614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3AD14-D2D0-4365-8C73-6AF081A34EF3}"/>
              </a:ext>
            </a:extLst>
          </p:cNvPr>
          <p:cNvSpPr txBox="1"/>
          <p:nvPr/>
        </p:nvSpPr>
        <p:spPr>
          <a:xfrm>
            <a:off x="2627784" y="4203774"/>
            <a:ext cx="3672408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증강은 훈련 세트에만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413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데이터 증강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증강 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2484BD-91FB-414B-97EF-02844E0D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920" y="1635646"/>
            <a:ext cx="4322159" cy="2952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0FB4AB-445C-48ED-B588-966FB296B7B9}"/>
              </a:ext>
            </a:extLst>
          </p:cNvPr>
          <p:cNvSpPr txBox="1"/>
          <p:nvPr/>
        </p:nvSpPr>
        <p:spPr>
          <a:xfrm>
            <a:off x="3347864" y="1240473"/>
            <a:ext cx="29523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</a:t>
            </a:r>
            <a:r>
              <a:rPr lang="ko-KR" altLang="en-US" sz="1500" dirty="0"/>
              <a:t>번 째 방법을 선택한 경우</a:t>
            </a:r>
          </a:p>
        </p:txBody>
      </p:sp>
    </p:spTree>
    <p:extLst>
      <p:ext uri="{BB962C8B-B14F-4D97-AF65-F5344CB8AC3E}">
        <p14:creationId xmlns:p14="http://schemas.microsoft.com/office/powerpoint/2010/main" val="2840714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데이터 증강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증강 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2484BD-91FB-414B-97EF-02844E0D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920" y="1635646"/>
            <a:ext cx="4322159" cy="2952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0FB4AB-445C-48ED-B588-966FB296B7B9}"/>
              </a:ext>
            </a:extLst>
          </p:cNvPr>
          <p:cNvSpPr txBox="1"/>
          <p:nvPr/>
        </p:nvSpPr>
        <p:spPr>
          <a:xfrm>
            <a:off x="3347864" y="1240473"/>
            <a:ext cx="29523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</a:t>
            </a:r>
            <a:r>
              <a:rPr lang="ko-KR" altLang="en-US" sz="1500" dirty="0"/>
              <a:t>번 째 방법을 선택한 경우</a:t>
            </a:r>
          </a:p>
        </p:txBody>
      </p:sp>
    </p:spTree>
    <p:extLst>
      <p:ext uri="{BB962C8B-B14F-4D97-AF65-F5344CB8AC3E}">
        <p14:creationId xmlns:p14="http://schemas.microsoft.com/office/powerpoint/2010/main" val="19668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데이터 증강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고찰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14B2C-B60F-48F2-9CC0-5C7469CA59B5}"/>
              </a:ext>
            </a:extLst>
          </p:cNvPr>
          <p:cNvSpPr txBox="1"/>
          <p:nvPr/>
        </p:nvSpPr>
        <p:spPr>
          <a:xfrm>
            <a:off x="1331640" y="1635646"/>
            <a:ext cx="68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전이 학습과 데이터 증강은 데이터 양과 관련해서 연관성이 있었음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0D0E3D-5091-474D-8426-CFF25E483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88" y="2684958"/>
            <a:ext cx="864096" cy="864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1FBD8-8BE0-4773-B523-4B8845A2677B}"/>
              </a:ext>
            </a:extLst>
          </p:cNvPr>
          <p:cNvSpPr txBox="1"/>
          <p:nvPr/>
        </p:nvSpPr>
        <p:spPr>
          <a:xfrm>
            <a:off x="377827" y="3797627"/>
            <a:ext cx="8379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현저히 부족한 데이터셋에서 문제를 보다 빠르고 효율적으로 해결해야 하는 경우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두가지 모두 이용하는 것도 좋은 방법이 될 수 있을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537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9992" y="2334962"/>
            <a:ext cx="3096344" cy="473576"/>
          </a:xfrm>
        </p:spPr>
        <p:txBody>
          <a:bodyPr/>
          <a:lstStyle/>
          <a:p>
            <a:r>
              <a:rPr lang="ko-KR" altLang="en-US" dirty="0"/>
              <a:t>이미지 분절화</a:t>
            </a:r>
          </a:p>
        </p:txBody>
      </p:sp>
    </p:spTree>
    <p:extLst>
      <p:ext uri="{BB962C8B-B14F-4D97-AF65-F5344CB8AC3E}">
        <p14:creationId xmlns:p14="http://schemas.microsoft.com/office/powerpoint/2010/main" val="423294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분절화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의미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D95B1-7996-41A9-B692-8A5FF96A867C}"/>
              </a:ext>
            </a:extLst>
          </p:cNvPr>
          <p:cNvSpPr txBox="1"/>
          <p:nvPr/>
        </p:nvSpPr>
        <p:spPr>
          <a:xfrm>
            <a:off x="638424" y="2011981"/>
            <a:ext cx="7858024" cy="1119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0" i="0" dirty="0">
                <a:effectLst/>
                <a:latin typeface="Noto Sans" panose="020B0502040504020204" pitchFamily="34" charset="0"/>
              </a:rPr>
              <a:t>“</a:t>
            </a:r>
            <a:r>
              <a:rPr lang="ko-KR" altLang="en-US" b="0" i="0" dirty="0">
                <a:effectLst/>
                <a:latin typeface="Noto Sans" panose="020B0502040504020204" pitchFamily="34" charset="0"/>
              </a:rPr>
              <a:t>디지털 이미지를 여러 개의 픽셀 집합으로 나누는 과정</a:t>
            </a:r>
            <a:endParaRPr lang="en-US" altLang="ko-KR" b="0" i="0" dirty="0">
              <a:effectLst/>
              <a:latin typeface="Noto Sans" panose="020B0502040504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Noto Sans" panose="020B0502040504020204" pitchFamily="34" charset="0"/>
              </a:rPr>
              <a:t>이를</a:t>
            </a:r>
            <a:r>
              <a:rPr lang="ko-KR" altLang="en-US" b="0" i="0" dirty="0">
                <a:effectLst/>
                <a:latin typeface="Noto Sans" panose="020B0502040504020204" pitchFamily="34" charset="0"/>
              </a:rPr>
              <a:t> 통해 이미지의 표현을 해석하기 쉬운 것으로 단순화하여 변환하는 것</a:t>
            </a:r>
            <a:r>
              <a:rPr lang="en-US" altLang="ko-KR" b="0" i="0" dirty="0">
                <a:effectLst/>
                <a:latin typeface="Noto Sans" panose="020B0502040504020204" pitchFamily="34" charset="0"/>
              </a:rPr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997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분절화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사용 사례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651A6A-6034-4026-8B1D-2FCFC3F37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60" y="1347614"/>
            <a:ext cx="5940152" cy="29561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C99308-4226-4025-8A99-D79691AB5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50" y="1541910"/>
            <a:ext cx="6870171" cy="25675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1A38AB-4B96-45F4-B40C-0972F8A9F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797" y="1131590"/>
            <a:ext cx="5668166" cy="3629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78E2D1-6384-4C2B-A4AA-17E25671BDEB}"/>
              </a:ext>
            </a:extLst>
          </p:cNvPr>
          <p:cNvSpPr txBox="1"/>
          <p:nvPr/>
        </p:nvSpPr>
        <p:spPr>
          <a:xfrm>
            <a:off x="4067944" y="4928677"/>
            <a:ext cx="50897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 </a:t>
            </a:r>
            <a:r>
              <a:rPr lang="ko-KR" altLang="en-US" sz="800" dirty="0">
                <a:hlinkClick r:id="rId6"/>
              </a:rPr>
              <a:t>https://www.koreascience.or.kr/article/JAKO202010163509916.pdf</a:t>
            </a:r>
            <a:r>
              <a:rPr lang="en-US" altLang="ko-KR" sz="800" dirty="0"/>
              <a:t>, https://cashew-nut.tistory.com/100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77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63888" y="2334962"/>
            <a:ext cx="5148064" cy="473576"/>
          </a:xfrm>
        </p:spPr>
        <p:txBody>
          <a:bodyPr/>
          <a:lstStyle/>
          <a:p>
            <a:pPr algn="ctr"/>
            <a:r>
              <a:rPr lang="en-US" altLang="ko-KR" sz="3000" dirty="0"/>
              <a:t>TF Hub</a:t>
            </a:r>
            <a:r>
              <a:rPr lang="ko-KR" altLang="en-US" sz="3000" dirty="0"/>
              <a:t>를 사용한 전이 학습</a:t>
            </a:r>
          </a:p>
        </p:txBody>
      </p:sp>
    </p:spTree>
    <p:extLst>
      <p:ext uri="{BB962C8B-B14F-4D97-AF65-F5344CB8AC3E}">
        <p14:creationId xmlns:p14="http://schemas.microsoft.com/office/powerpoint/2010/main" val="4138817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분절화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81F19-4343-407E-94BB-3282BC727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78" y="1707654"/>
            <a:ext cx="7499643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93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C47555-8E45-4B07-AF3A-D848C0CB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94" y="1126100"/>
            <a:ext cx="6017683" cy="339978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분절화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F73873-B142-4E3E-84F9-0A1A36FD3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628" y="1995686"/>
            <a:ext cx="5541613" cy="20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0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분절화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E71888-048F-4D9F-BB1F-5827649D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47614"/>
            <a:ext cx="4454122" cy="3325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FC7612-AAC6-48B9-90C4-6A42F130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491630"/>
            <a:ext cx="3024336" cy="31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45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분절화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7087D9-A275-421D-A2D9-BA90638F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15" y="987574"/>
            <a:ext cx="5738570" cy="38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61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분절화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C7646C-D4C3-4869-80C9-F60DBE7B0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059582"/>
            <a:ext cx="5533978" cy="360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37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분절화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F671F0-FC61-467D-BCA5-801D57D58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88" y="1491630"/>
            <a:ext cx="803069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89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분절화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U-Net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4865D-8F7D-4EBD-98C9-0ABD19626C6F}"/>
              </a:ext>
            </a:extLst>
          </p:cNvPr>
          <p:cNvSpPr txBox="1"/>
          <p:nvPr/>
        </p:nvSpPr>
        <p:spPr>
          <a:xfrm>
            <a:off x="570992" y="1114023"/>
            <a:ext cx="79928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“</a:t>
            </a:r>
            <a:r>
              <a:rPr lang="ko-KR" altLang="en-US" sz="1500" dirty="0"/>
              <a:t>이미지 분할을 목적으로 제안된 </a:t>
            </a:r>
            <a:r>
              <a:rPr lang="en-US" altLang="ko-KR" sz="1500" dirty="0"/>
              <a:t>End-to-End </a:t>
            </a:r>
            <a:r>
              <a:rPr lang="ko-KR" altLang="en-US" sz="1500" dirty="0"/>
              <a:t>방식의 </a:t>
            </a:r>
            <a:r>
              <a:rPr lang="en-US" altLang="ko-KR" sz="1500" dirty="0"/>
              <a:t>Fully Convolutional Network </a:t>
            </a:r>
            <a:r>
              <a:rPr lang="ko-KR" altLang="en-US" sz="1500" dirty="0"/>
              <a:t>기반 모델</a:t>
            </a:r>
            <a:r>
              <a:rPr lang="en-US" altLang="ko-KR" sz="1500" dirty="0"/>
              <a:t>”</a:t>
            </a:r>
            <a:endParaRPr lang="ko-KR" altLang="en-US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0A49AA-D2F1-4900-9094-FC9C987321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24" y="1563637"/>
            <a:ext cx="5931223" cy="3342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03212B-1802-4B8D-BD01-97EE486101F7}"/>
              </a:ext>
            </a:extLst>
          </p:cNvPr>
          <p:cNvSpPr txBox="1"/>
          <p:nvPr/>
        </p:nvSpPr>
        <p:spPr>
          <a:xfrm>
            <a:off x="6181510" y="4912300"/>
            <a:ext cx="29579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</a:t>
            </a:r>
            <a:r>
              <a:rPr lang="ko-KR" altLang="en-US" sz="800" dirty="0"/>
              <a:t>https://joungheekim.github.io/2020/09/28/paper-review/</a:t>
            </a:r>
          </a:p>
        </p:txBody>
      </p:sp>
    </p:spTree>
    <p:extLst>
      <p:ext uri="{BB962C8B-B14F-4D97-AF65-F5344CB8AC3E}">
        <p14:creationId xmlns:p14="http://schemas.microsoft.com/office/powerpoint/2010/main" val="2696319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분절화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U-Net</a:t>
            </a:r>
            <a:r>
              <a:rPr lang="ko-KR" altLang="en-US" dirty="0"/>
              <a:t>의 장점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A7B6A-FEDD-4DB7-81B6-F874347E2EF3}"/>
              </a:ext>
            </a:extLst>
          </p:cNvPr>
          <p:cNvSpPr txBox="1"/>
          <p:nvPr/>
        </p:nvSpPr>
        <p:spPr>
          <a:xfrm>
            <a:off x="942084" y="1851670"/>
            <a:ext cx="7250703" cy="2118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다양한 </a:t>
            </a:r>
            <a:r>
              <a:rPr lang="en-US" altLang="ko-KR" dirty="0"/>
              <a:t>Biomedical Image segmentation </a:t>
            </a:r>
            <a:r>
              <a:rPr lang="ko-KR" altLang="en-US" dirty="0"/>
              <a:t>문제에서 우수한 성능을 보임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빠른 속도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Context</a:t>
            </a:r>
            <a:r>
              <a:rPr lang="ko-KR" altLang="en-US" dirty="0"/>
              <a:t>와 </a:t>
            </a:r>
            <a:r>
              <a:rPr lang="en-US" altLang="ko-KR" dirty="0"/>
              <a:t>Localization</a:t>
            </a:r>
            <a:r>
              <a:rPr lang="ko-KR" altLang="en-US" dirty="0"/>
              <a:t>의 문제 해결</a:t>
            </a:r>
          </a:p>
        </p:txBody>
      </p:sp>
    </p:spTree>
    <p:extLst>
      <p:ext uri="{BB962C8B-B14F-4D97-AF65-F5344CB8AC3E}">
        <p14:creationId xmlns:p14="http://schemas.microsoft.com/office/powerpoint/2010/main" val="15004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43808" y="4083918"/>
            <a:ext cx="3456384" cy="576063"/>
          </a:xfrm>
        </p:spPr>
        <p:txBody>
          <a:bodyPr/>
          <a:lstStyle/>
          <a:p>
            <a:r>
              <a:rPr lang="en-US" altLang="ko-KR" sz="5000" dirty="0"/>
              <a:t>Q n A</a:t>
            </a:r>
            <a:endParaRPr lang="ko-KR" altLang="en-US" sz="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ABB0E-A38A-4E50-B7DB-2E6EE56E016E}"/>
              </a:ext>
            </a:extLst>
          </p:cNvPr>
          <p:cNvSpPr txBox="1"/>
          <p:nvPr/>
        </p:nvSpPr>
        <p:spPr>
          <a:xfrm>
            <a:off x="4211960" y="1563638"/>
            <a:ext cx="8640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/>
              <a:t>?</a:t>
            </a:r>
            <a:endParaRPr lang="ko-KR" altLang="en-US" sz="7000" b="1" dirty="0"/>
          </a:p>
        </p:txBody>
      </p:sp>
    </p:spTree>
    <p:extLst>
      <p:ext uri="{BB962C8B-B14F-4D97-AF65-F5344CB8AC3E}">
        <p14:creationId xmlns:p14="http://schemas.microsoft.com/office/powerpoint/2010/main" val="1310091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전이 학습이란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1E6AA-BA99-4698-86EB-F7214B9E064F}"/>
              </a:ext>
            </a:extLst>
          </p:cNvPr>
          <p:cNvSpPr txBox="1"/>
          <p:nvPr/>
        </p:nvSpPr>
        <p:spPr>
          <a:xfrm>
            <a:off x="1036762" y="2211710"/>
            <a:ext cx="7061348" cy="876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한 분야의 문제를 해결하기 위해서 얻은 지식과 정보를 다른 문제를 푸는데 사용하는 방식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283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전이 학습의 필요성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9A5170-AC4E-42D8-8F0A-B86052F5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54" y="1203598"/>
            <a:ext cx="5087364" cy="3386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F968C8-CAF9-446C-B2A7-54DDF99C7608}"/>
              </a:ext>
            </a:extLst>
          </p:cNvPr>
          <p:cNvSpPr txBox="1"/>
          <p:nvPr/>
        </p:nvSpPr>
        <p:spPr>
          <a:xfrm>
            <a:off x="6444208" y="4928056"/>
            <a:ext cx="28083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 </a:t>
            </a:r>
            <a:r>
              <a:rPr lang="ko-KR" altLang="en-US" sz="800" dirty="0"/>
              <a:t>https://www.youtube.com/watch?v=r4nQgQkdOqM</a:t>
            </a:r>
          </a:p>
        </p:txBody>
      </p:sp>
    </p:spTree>
    <p:extLst>
      <p:ext uri="{BB962C8B-B14F-4D97-AF65-F5344CB8AC3E}">
        <p14:creationId xmlns:p14="http://schemas.microsoft.com/office/powerpoint/2010/main" val="419390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전이 학습의 장점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D4EA1-D3C8-4B5D-AB0B-D3A9BBBC5337}"/>
              </a:ext>
            </a:extLst>
          </p:cNvPr>
          <p:cNvSpPr txBox="1"/>
          <p:nvPr/>
        </p:nvSpPr>
        <p:spPr>
          <a:xfrm>
            <a:off x="3497990" y="1563638"/>
            <a:ext cx="23042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학습 데이터의 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B2734-F199-4249-9159-2B447EE10526}"/>
              </a:ext>
            </a:extLst>
          </p:cNvPr>
          <p:cNvSpPr txBox="1"/>
          <p:nvPr/>
        </p:nvSpPr>
        <p:spPr>
          <a:xfrm>
            <a:off x="3937897" y="2679762"/>
            <a:ext cx="1424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학습 속도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4A004-D489-44F6-9E54-E9750F9BC8C3}"/>
              </a:ext>
            </a:extLst>
          </p:cNvPr>
          <p:cNvSpPr txBox="1"/>
          <p:nvPr/>
        </p:nvSpPr>
        <p:spPr>
          <a:xfrm>
            <a:off x="4110056" y="3795886"/>
            <a:ext cx="1080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정확도</a:t>
            </a:r>
          </a:p>
        </p:txBody>
      </p:sp>
    </p:spTree>
    <p:extLst>
      <p:ext uri="{BB962C8B-B14F-4D97-AF65-F5344CB8AC3E}">
        <p14:creationId xmlns:p14="http://schemas.microsoft.com/office/powerpoint/2010/main" val="157651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TF Hub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1E6AA-BA99-4698-86EB-F7214B9E064F}"/>
              </a:ext>
            </a:extLst>
          </p:cNvPr>
          <p:cNvSpPr txBox="1"/>
          <p:nvPr/>
        </p:nvSpPr>
        <p:spPr>
          <a:xfrm>
            <a:off x="1036762" y="1995686"/>
            <a:ext cx="7061348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TF Hub = </a:t>
            </a:r>
            <a:r>
              <a:rPr lang="en-US" altLang="ko-KR" dirty="0" err="1"/>
              <a:t>Tensorflow</a:t>
            </a:r>
            <a:r>
              <a:rPr lang="en-US" altLang="ko-KR" dirty="0"/>
              <a:t> Hub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“</a:t>
            </a:r>
            <a:r>
              <a:rPr lang="ko-KR" altLang="en-US" dirty="0"/>
              <a:t>어디서나 미세 조정 및 배포 가능한 학습된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모델의 저장소</a:t>
            </a:r>
            <a:r>
              <a:rPr lang="en-US" altLang="ko-KR" dirty="0"/>
              <a:t>”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“</a:t>
            </a:r>
            <a:r>
              <a:rPr lang="ko-KR" altLang="en-US" dirty="0"/>
              <a:t>재사용 가능한 </a:t>
            </a:r>
            <a:r>
              <a:rPr lang="ko-KR" altLang="en-US" dirty="0" err="1"/>
              <a:t>머신러닝을</a:t>
            </a:r>
            <a:r>
              <a:rPr lang="ko-KR" altLang="en-US" dirty="0"/>
              <a:t> 위한 개방형 </a:t>
            </a:r>
            <a:r>
              <a:rPr lang="en-US" altLang="ko-KR" dirty="0"/>
              <a:t>Repository </a:t>
            </a:r>
            <a:r>
              <a:rPr lang="ko-KR" altLang="en-US" dirty="0"/>
              <a:t>및 </a:t>
            </a:r>
            <a:r>
              <a:rPr lang="en-US" altLang="ko-KR" dirty="0"/>
              <a:t>Library”</a:t>
            </a:r>
          </a:p>
        </p:txBody>
      </p:sp>
    </p:spTree>
    <p:extLst>
      <p:ext uri="{BB962C8B-B14F-4D97-AF65-F5344CB8AC3E}">
        <p14:creationId xmlns:p14="http://schemas.microsoft.com/office/powerpoint/2010/main" val="329117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전이 학습을 위한 준비작업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3383E3A-B9A0-4732-B299-505FDD5FC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DBDBB-7368-42BE-8411-853C9051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1161621"/>
            <a:ext cx="6804248" cy="1582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BFDFE3-C1CA-4515-B70D-FE9959401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876" y="2768361"/>
            <a:ext cx="5629645" cy="21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전이 학습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3383E3A-B9A0-4732-B299-505FDD5FCB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TF Hub</a:t>
            </a:r>
            <a:r>
              <a:rPr lang="ko-KR" altLang="en-US" dirty="0"/>
              <a:t>를 사용한 전이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C12410-B558-41DB-A231-632C4035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351" y="1233564"/>
            <a:ext cx="6182711" cy="1410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A2B3CC-4D7D-4EDF-82EC-E0FB1CB29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352" y="2802673"/>
            <a:ext cx="6084168" cy="19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0149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6538</TotalTime>
  <Words>642</Words>
  <Application>Microsoft Office PowerPoint</Application>
  <PresentationFormat>화면 슬라이드 쇼(16:9)</PresentationFormat>
  <Paragraphs>155</Paragraphs>
  <Slides>39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G마켓 산스 Bold</vt:lpstr>
      <vt:lpstr>G마켓 산스 Medium</vt:lpstr>
      <vt:lpstr>맑은 고딕</vt:lpstr>
      <vt:lpstr>Arial</vt:lpstr>
      <vt:lpstr>Noto Sans</vt:lpstr>
      <vt:lpstr>Roboto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정민수</cp:lastModifiedBy>
  <cp:revision>276</cp:revision>
  <dcterms:created xsi:type="dcterms:W3CDTF">2016-12-05T23:26:54Z</dcterms:created>
  <dcterms:modified xsi:type="dcterms:W3CDTF">2022-03-31T09:13:25Z</dcterms:modified>
</cp:coreProperties>
</file>